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Instrument Sans Medium" panose="020B0604020202020204" charset="0"/>
      <p:regular r:id="rId12"/>
    </p:embeddedFont>
    <p:embeddedFont>
      <p:font typeface="Instrument Sans Semi Bold" panose="020B0604020202020204" charset="0"/>
      <p:regular r:id="rId13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3324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6952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Guía Completa para el Registro de Derechos de Autor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407337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Una guía práctica paso a paso para estudiantes universitarios, investigadores y autores principiantes que desean proteger legalmente sus proyectos académicos y de investigación.</a:t>
            </a:r>
            <a:endParaRPr lang="en-US" sz="15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7096" y="396716"/>
            <a:ext cx="7154108" cy="450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¿Qué es el Registro de Derechos de Autor?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77096" y="1208127"/>
            <a:ext cx="2409349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Concepto Fundamental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577096" y="1622822"/>
            <a:ext cx="6562130" cy="6925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El registro de derechos de autor es el proceso oficial mediante el cual se documenta y certifica la autoría de una obra intelectual ante las autoridades competentes. Este registro proporciona una prueba legal sólida de la creación y propiedad intelectual.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577096" y="2459593"/>
            <a:ext cx="2972872" cy="225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Protección Automática vs. Registro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577096" y="2829163"/>
            <a:ext cx="6562130" cy="461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Los derechos de autor existen automáticamente desde el momento de la creación, pero el registro formal ofrece beneficios legales adicionales y mayor seguridad jurídica.</a:t>
            </a:r>
            <a:endParaRPr lang="en-US" sz="11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794" y="1226225"/>
            <a:ext cx="6562130" cy="6562130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569476" y="3804641"/>
            <a:ext cx="6562130" cy="843677"/>
          </a:xfrm>
          <a:prstGeom prst="roundRect">
            <a:avLst>
              <a:gd name="adj" fmla="val 7183"/>
            </a:avLst>
          </a:prstGeom>
          <a:solidFill>
            <a:srgbClr val="252528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2979" y="8164592"/>
            <a:ext cx="180261" cy="14418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83503" y="3995617"/>
            <a:ext cx="5949315" cy="461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Diferencia Clave:</a:t>
            </a:r>
            <a:r>
              <a:rPr lang="en-US" sz="110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Publicar una obra la hace visible al público, pero registrarla la protege legalmente de forma oficial y documentada.</a:t>
            </a:r>
            <a:endParaRPr lang="en-US" sz="110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AE9AF02-1B1D-B219-490A-3BF879F47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16512" y="7788354"/>
            <a:ext cx="2029108" cy="3762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85793"/>
            <a:ext cx="649986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Tipos de Obras Registrables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602706"/>
            <a:ext cx="4215289" cy="3500199"/>
          </a:xfrm>
          <a:prstGeom prst="roundRect">
            <a:avLst>
              <a:gd name="adj" fmla="val 238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768" y="2808684"/>
            <a:ext cx="595313" cy="595313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479" y="2938820"/>
            <a:ext cx="267891" cy="33492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99768" y="360235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Obras Literarias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999768" y="4031575"/>
            <a:ext cx="380333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Tesis de grado y posgrado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999768" y="4418528"/>
            <a:ext cx="380333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Artículos científicos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999768" y="4805482"/>
            <a:ext cx="380333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Informes de investigación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999768" y="5192435"/>
            <a:ext cx="380333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Monografías académicas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999768" y="5579388"/>
            <a:ext cx="380333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Ensayos y publicaciones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5207437" y="2602706"/>
            <a:ext cx="4215408" cy="3500199"/>
          </a:xfrm>
          <a:prstGeom prst="roundRect">
            <a:avLst>
              <a:gd name="adj" fmla="val 238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415" y="2808684"/>
            <a:ext cx="595313" cy="595313"/>
          </a:xfrm>
          <a:prstGeom prst="rect">
            <a:avLst/>
          </a:prstGeom>
        </p:spPr>
      </p:pic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7126" y="2938820"/>
            <a:ext cx="267891" cy="334923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413415" y="360235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Obras Científicas</a:t>
            </a:r>
            <a:endParaRPr lang="en-US" sz="1950" dirty="0"/>
          </a:p>
        </p:txBody>
      </p:sp>
      <p:sp>
        <p:nvSpPr>
          <p:cNvPr id="16" name="Text 10"/>
          <p:cNvSpPr/>
          <p:nvPr/>
        </p:nvSpPr>
        <p:spPr>
          <a:xfrm>
            <a:off x="5413415" y="4031575"/>
            <a:ext cx="380345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Estudios y análisis técnicos</a:t>
            </a:r>
            <a:endParaRPr lang="en-US" sz="1550" dirty="0"/>
          </a:p>
        </p:txBody>
      </p:sp>
      <p:sp>
        <p:nvSpPr>
          <p:cNvPr id="17" name="Text 11"/>
          <p:cNvSpPr/>
          <p:nvPr/>
        </p:nvSpPr>
        <p:spPr>
          <a:xfrm>
            <a:off x="5413415" y="4418528"/>
            <a:ext cx="380345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Metodologías innovadoras</a:t>
            </a:r>
            <a:endParaRPr lang="en-US" sz="1550" dirty="0"/>
          </a:p>
        </p:txBody>
      </p:sp>
      <p:sp>
        <p:nvSpPr>
          <p:cNvPr id="18" name="Text 12"/>
          <p:cNvSpPr/>
          <p:nvPr/>
        </p:nvSpPr>
        <p:spPr>
          <a:xfrm>
            <a:off x="5413415" y="4805482"/>
            <a:ext cx="380345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Bases de datos científicas</a:t>
            </a:r>
            <a:endParaRPr lang="en-US" sz="1550" dirty="0"/>
          </a:p>
        </p:txBody>
      </p:sp>
      <p:sp>
        <p:nvSpPr>
          <p:cNvPr id="19" name="Text 13"/>
          <p:cNvSpPr/>
          <p:nvPr/>
        </p:nvSpPr>
        <p:spPr>
          <a:xfrm>
            <a:off x="5413415" y="5192435"/>
            <a:ext cx="380345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Manuales especializados</a:t>
            </a:r>
            <a:endParaRPr lang="en-US" sz="1550" dirty="0"/>
          </a:p>
        </p:txBody>
      </p:sp>
      <p:sp>
        <p:nvSpPr>
          <p:cNvPr id="20" name="Text 14"/>
          <p:cNvSpPr/>
          <p:nvPr/>
        </p:nvSpPr>
        <p:spPr>
          <a:xfrm>
            <a:off x="5413415" y="5579388"/>
            <a:ext cx="380345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Compilaciones de datos</a:t>
            </a:r>
            <a:endParaRPr lang="en-US" sz="1550" dirty="0"/>
          </a:p>
        </p:txBody>
      </p:sp>
      <p:sp>
        <p:nvSpPr>
          <p:cNvPr id="21" name="Shape 15"/>
          <p:cNvSpPr/>
          <p:nvPr/>
        </p:nvSpPr>
        <p:spPr>
          <a:xfrm>
            <a:off x="9621203" y="2602706"/>
            <a:ext cx="4215289" cy="3500199"/>
          </a:xfrm>
          <a:prstGeom prst="roundRect">
            <a:avLst>
              <a:gd name="adj" fmla="val 238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7181" y="2808684"/>
            <a:ext cx="595313" cy="595313"/>
          </a:xfrm>
          <a:prstGeom prst="rect">
            <a:avLst/>
          </a:prstGeom>
        </p:spPr>
      </p:pic>
      <p:pic>
        <p:nvPicPr>
          <p:cNvPr id="2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90892" y="2938820"/>
            <a:ext cx="267891" cy="334923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9827181" y="360235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Obras Digitales</a:t>
            </a:r>
            <a:endParaRPr lang="en-US" sz="1950" dirty="0"/>
          </a:p>
        </p:txBody>
      </p:sp>
      <p:sp>
        <p:nvSpPr>
          <p:cNvPr id="25" name="Text 17"/>
          <p:cNvSpPr/>
          <p:nvPr/>
        </p:nvSpPr>
        <p:spPr>
          <a:xfrm>
            <a:off x="9827181" y="4031575"/>
            <a:ext cx="380333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Software y aplicaciones</a:t>
            </a:r>
            <a:endParaRPr lang="en-US" sz="1550" dirty="0"/>
          </a:p>
        </p:txBody>
      </p:sp>
      <p:sp>
        <p:nvSpPr>
          <p:cNvPr id="26" name="Text 18"/>
          <p:cNvSpPr/>
          <p:nvPr/>
        </p:nvSpPr>
        <p:spPr>
          <a:xfrm>
            <a:off x="9827181" y="4418528"/>
            <a:ext cx="380333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Diseños gráficos originales</a:t>
            </a:r>
            <a:endParaRPr lang="en-US" sz="1550" dirty="0"/>
          </a:p>
        </p:txBody>
      </p:sp>
      <p:sp>
        <p:nvSpPr>
          <p:cNvPr id="27" name="Text 19"/>
          <p:cNvSpPr/>
          <p:nvPr/>
        </p:nvSpPr>
        <p:spPr>
          <a:xfrm>
            <a:off x="9827181" y="4805482"/>
            <a:ext cx="380333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Material audiovisual educativo</a:t>
            </a:r>
            <a:endParaRPr lang="en-US" sz="1550" dirty="0"/>
          </a:p>
        </p:txBody>
      </p:sp>
      <p:sp>
        <p:nvSpPr>
          <p:cNvPr id="28" name="Text 20"/>
          <p:cNvSpPr/>
          <p:nvPr/>
        </p:nvSpPr>
        <p:spPr>
          <a:xfrm>
            <a:off x="9827181" y="5192435"/>
            <a:ext cx="380333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Presentaciones interactivas</a:t>
            </a:r>
            <a:endParaRPr lang="en-US" sz="1550" dirty="0"/>
          </a:p>
        </p:txBody>
      </p:sp>
      <p:sp>
        <p:nvSpPr>
          <p:cNvPr id="29" name="Text 21"/>
          <p:cNvSpPr/>
          <p:nvPr/>
        </p:nvSpPr>
        <p:spPr>
          <a:xfrm>
            <a:off x="9827181" y="5579388"/>
            <a:ext cx="380333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Recursos multimedia</a:t>
            </a:r>
            <a:endParaRPr lang="en-US" sz="1550" dirty="0"/>
          </a:p>
        </p:txBody>
      </p:sp>
      <p:sp>
        <p:nvSpPr>
          <p:cNvPr id="30" name="Text 22"/>
          <p:cNvSpPr/>
          <p:nvPr/>
        </p:nvSpPr>
        <p:spPr>
          <a:xfrm>
            <a:off x="793790" y="632614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Cada categoría tiene requisitos específicos, pero todas requieren </a:t>
            </a:r>
            <a:r>
              <a:rPr lang="en-US" sz="15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originalidad</a:t>
            </a: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y </a:t>
            </a:r>
            <a:r>
              <a:rPr lang="en-US" sz="15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expresión tangible</a:t>
            </a: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para ser registrables.</a:t>
            </a:r>
            <a:endParaRPr lang="en-US" sz="1550" dirty="0"/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E72F2C16-AE9D-C2C0-EC63-3A8F076D0E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01292" y="7789128"/>
            <a:ext cx="2029108" cy="440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7937" y="438507"/>
            <a:ext cx="7434382" cy="498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Proceso de Registro: 6 Pasos Esenciales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797362" y="1495068"/>
            <a:ext cx="159425" cy="717590"/>
          </a:xfrm>
          <a:prstGeom prst="roundRect">
            <a:avLst>
              <a:gd name="adj" fmla="val 4201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4" name="Shape 2"/>
          <p:cNvSpPr/>
          <p:nvPr/>
        </p:nvSpPr>
        <p:spPr>
          <a:xfrm>
            <a:off x="637937" y="1390412"/>
            <a:ext cx="478393" cy="478393"/>
          </a:xfrm>
          <a:prstGeom prst="roundRect">
            <a:avLst>
              <a:gd name="adj" fmla="val 955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76" y="1480185"/>
            <a:ext cx="239197" cy="29896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275755" y="1415296"/>
            <a:ext cx="2572941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1. Identificar el Tipo de Obra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1275755" y="1759982"/>
            <a:ext cx="12716708" cy="255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Determina la categoría específica de tu proyecto para aplicar los procedimientos correctos y completar la documentación apropiada.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1036558" y="2611398"/>
            <a:ext cx="159425" cy="717590"/>
          </a:xfrm>
          <a:prstGeom prst="roundRect">
            <a:avLst>
              <a:gd name="adj" fmla="val 4201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9" name="Shape 6"/>
          <p:cNvSpPr/>
          <p:nvPr/>
        </p:nvSpPr>
        <p:spPr>
          <a:xfrm>
            <a:off x="877133" y="2506742"/>
            <a:ext cx="478393" cy="478393"/>
          </a:xfrm>
          <a:prstGeom prst="roundRect">
            <a:avLst>
              <a:gd name="adj" fmla="val 955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672" y="2596515"/>
            <a:ext cx="239197" cy="29896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514951" y="2531626"/>
            <a:ext cx="1993583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2. Reunir Requisitos</a:t>
            </a:r>
            <a:endParaRPr lang="en-US" sz="1550" dirty="0"/>
          </a:p>
        </p:txBody>
      </p:sp>
      <p:sp>
        <p:nvSpPr>
          <p:cNvPr id="12" name="Text 8"/>
          <p:cNvSpPr/>
          <p:nvPr/>
        </p:nvSpPr>
        <p:spPr>
          <a:xfrm>
            <a:off x="1514951" y="2876312"/>
            <a:ext cx="12477512" cy="255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Recopila toda la documentación necesaria: obra completa, identificación personal, formularios y comprobantes de pago.</a:t>
            </a:r>
            <a:endParaRPr lang="en-US" sz="1250" dirty="0"/>
          </a:p>
        </p:txBody>
      </p:sp>
      <p:sp>
        <p:nvSpPr>
          <p:cNvPr id="13" name="Shape 9"/>
          <p:cNvSpPr/>
          <p:nvPr/>
        </p:nvSpPr>
        <p:spPr>
          <a:xfrm>
            <a:off x="1275755" y="3727728"/>
            <a:ext cx="159425" cy="717590"/>
          </a:xfrm>
          <a:prstGeom prst="roundRect">
            <a:avLst>
              <a:gd name="adj" fmla="val 4201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4" name="Shape 10"/>
          <p:cNvSpPr/>
          <p:nvPr/>
        </p:nvSpPr>
        <p:spPr>
          <a:xfrm>
            <a:off x="1116330" y="3623072"/>
            <a:ext cx="478393" cy="478393"/>
          </a:xfrm>
          <a:prstGeom prst="roundRect">
            <a:avLst>
              <a:gd name="adj" fmla="val 955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5869" y="3712845"/>
            <a:ext cx="239197" cy="29896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754148" y="3647956"/>
            <a:ext cx="2277547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3. Completar Formulario</a:t>
            </a:r>
            <a:endParaRPr lang="en-US" sz="1550" dirty="0"/>
          </a:p>
        </p:txBody>
      </p:sp>
      <p:sp>
        <p:nvSpPr>
          <p:cNvPr id="17" name="Text 12"/>
          <p:cNvSpPr/>
          <p:nvPr/>
        </p:nvSpPr>
        <p:spPr>
          <a:xfrm>
            <a:off x="1754148" y="3992642"/>
            <a:ext cx="12238315" cy="255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Llena cuidadosamente el formulario oficial con datos precisos del autor, obra y características técnicas del proyecto.</a:t>
            </a:r>
            <a:endParaRPr lang="en-US" sz="1250" dirty="0"/>
          </a:p>
        </p:txBody>
      </p:sp>
      <p:sp>
        <p:nvSpPr>
          <p:cNvPr id="18" name="Shape 13"/>
          <p:cNvSpPr/>
          <p:nvPr/>
        </p:nvSpPr>
        <p:spPr>
          <a:xfrm>
            <a:off x="1514951" y="4844058"/>
            <a:ext cx="159425" cy="717590"/>
          </a:xfrm>
          <a:prstGeom prst="roundRect">
            <a:avLst>
              <a:gd name="adj" fmla="val 4201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9" name="Shape 14"/>
          <p:cNvSpPr/>
          <p:nvPr/>
        </p:nvSpPr>
        <p:spPr>
          <a:xfrm>
            <a:off x="1355527" y="4739402"/>
            <a:ext cx="478393" cy="478393"/>
          </a:xfrm>
          <a:prstGeom prst="roundRect">
            <a:avLst>
              <a:gd name="adj" fmla="val 955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5065" y="4829175"/>
            <a:ext cx="239197" cy="298966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993344" y="4764286"/>
            <a:ext cx="2003346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4. Presentar Solicitud</a:t>
            </a:r>
            <a:endParaRPr lang="en-US" sz="1550" dirty="0"/>
          </a:p>
        </p:txBody>
      </p:sp>
      <p:sp>
        <p:nvSpPr>
          <p:cNvPr id="22" name="Text 16"/>
          <p:cNvSpPr/>
          <p:nvPr/>
        </p:nvSpPr>
        <p:spPr>
          <a:xfrm>
            <a:off x="1993344" y="5108972"/>
            <a:ext cx="11999119" cy="255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Envía la documentación a través de la plataforma en línea oficial o presenta físicamente en las oficinas autorizadas.</a:t>
            </a:r>
            <a:endParaRPr lang="en-US" sz="1250" dirty="0"/>
          </a:p>
        </p:txBody>
      </p:sp>
      <p:sp>
        <p:nvSpPr>
          <p:cNvPr id="23" name="Shape 17"/>
          <p:cNvSpPr/>
          <p:nvPr/>
        </p:nvSpPr>
        <p:spPr>
          <a:xfrm>
            <a:off x="1275755" y="5960388"/>
            <a:ext cx="159425" cy="717590"/>
          </a:xfrm>
          <a:prstGeom prst="roundRect">
            <a:avLst>
              <a:gd name="adj" fmla="val 4201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24" name="Shape 18"/>
          <p:cNvSpPr/>
          <p:nvPr/>
        </p:nvSpPr>
        <p:spPr>
          <a:xfrm>
            <a:off x="1116330" y="5855732"/>
            <a:ext cx="478393" cy="478393"/>
          </a:xfrm>
          <a:prstGeom prst="roundRect">
            <a:avLst>
              <a:gd name="adj" fmla="val 955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5869" y="5945505"/>
            <a:ext cx="239197" cy="298966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1754148" y="5880616"/>
            <a:ext cx="1993583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5. Revisión Oficial</a:t>
            </a:r>
            <a:endParaRPr lang="en-US" sz="1550" dirty="0"/>
          </a:p>
        </p:txBody>
      </p:sp>
      <p:sp>
        <p:nvSpPr>
          <p:cNvPr id="27" name="Text 20"/>
          <p:cNvSpPr/>
          <p:nvPr/>
        </p:nvSpPr>
        <p:spPr>
          <a:xfrm>
            <a:off x="1754148" y="6225302"/>
            <a:ext cx="12238315" cy="255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Aguarda el proceso de evaluación técnica y jurídica que puede tomar entre 15 a 45 días hábiles según el país.</a:t>
            </a:r>
            <a:endParaRPr lang="en-US" sz="1250" dirty="0"/>
          </a:p>
        </p:txBody>
      </p:sp>
      <p:sp>
        <p:nvSpPr>
          <p:cNvPr id="28" name="Shape 21"/>
          <p:cNvSpPr/>
          <p:nvPr/>
        </p:nvSpPr>
        <p:spPr>
          <a:xfrm>
            <a:off x="1036558" y="7076718"/>
            <a:ext cx="159425" cy="717590"/>
          </a:xfrm>
          <a:prstGeom prst="roundRect">
            <a:avLst>
              <a:gd name="adj" fmla="val 4201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29" name="Shape 22"/>
          <p:cNvSpPr/>
          <p:nvPr/>
        </p:nvSpPr>
        <p:spPr>
          <a:xfrm>
            <a:off x="877133" y="6972062"/>
            <a:ext cx="478393" cy="478393"/>
          </a:xfrm>
          <a:prstGeom prst="roundRect">
            <a:avLst>
              <a:gd name="adj" fmla="val 955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pic>
        <p:nvPicPr>
          <p:cNvPr id="30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6672" y="7061835"/>
            <a:ext cx="239197" cy="298966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1514951" y="6996946"/>
            <a:ext cx="1993583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6. Certificado Final</a:t>
            </a:r>
            <a:endParaRPr lang="en-US" sz="1550" dirty="0"/>
          </a:p>
        </p:txBody>
      </p:sp>
      <p:sp>
        <p:nvSpPr>
          <p:cNvPr id="32" name="Text 24"/>
          <p:cNvSpPr/>
          <p:nvPr/>
        </p:nvSpPr>
        <p:spPr>
          <a:xfrm>
            <a:off x="1514951" y="7341632"/>
            <a:ext cx="12477512" cy="255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Recibe el certificado oficial que acredita legalmente tu autoría y los derechos patrimoniales sobre la obra registrada.</a:t>
            </a:r>
            <a:endParaRPr lang="en-US" sz="1250" dirty="0"/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CEB10195-240B-0E73-BED9-4BA5F054D0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01292" y="7789128"/>
            <a:ext cx="2029108" cy="440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7709"/>
            <a:ext cx="594824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Requisitos Documentales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1734622"/>
            <a:ext cx="13042821" cy="4393287"/>
          </a:xfrm>
          <a:prstGeom prst="roundRect">
            <a:avLst>
              <a:gd name="adj" fmla="val 189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4" name="Shape 2"/>
          <p:cNvSpPr/>
          <p:nvPr/>
        </p:nvSpPr>
        <p:spPr>
          <a:xfrm>
            <a:off x="801410" y="1742242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5" name="Text 3"/>
          <p:cNvSpPr/>
          <p:nvPr/>
        </p:nvSpPr>
        <p:spPr>
          <a:xfrm>
            <a:off x="999887" y="1868924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Documento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4260533" y="1868924"/>
            <a:ext cx="415528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Descripción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8820150" y="1868924"/>
            <a:ext cx="48104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Especificaciones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801410" y="2313146"/>
            <a:ext cx="13027581" cy="8884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9" name="Text 7"/>
          <p:cNvSpPr/>
          <p:nvPr/>
        </p:nvSpPr>
        <p:spPr>
          <a:xfrm>
            <a:off x="999887" y="2439829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Obra Completa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4260533" y="2439829"/>
            <a:ext cx="415528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Versión final del proyecto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8820150" y="2439829"/>
            <a:ext cx="481048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PDF de alta calidad, máximo 50MB, texto completo y legible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801410" y="3201591"/>
            <a:ext cx="13027581" cy="8884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3" name="Text 11"/>
          <p:cNvSpPr/>
          <p:nvPr/>
        </p:nvSpPr>
        <p:spPr>
          <a:xfrm>
            <a:off x="999887" y="3328273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Identificación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4260533" y="3328273"/>
            <a:ext cx="415528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Documento oficial del autor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8820150" y="3328273"/>
            <a:ext cx="481048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Cédula, pasaporte o DNI vigente, copia clara y completa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801410" y="4090035"/>
            <a:ext cx="13027581" cy="8884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7" name="Text 15"/>
          <p:cNvSpPr/>
          <p:nvPr/>
        </p:nvSpPr>
        <p:spPr>
          <a:xfrm>
            <a:off x="999887" y="4216718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Formulario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4260533" y="4216718"/>
            <a:ext cx="415528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Solicitud oficial de registro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8820150" y="4216718"/>
            <a:ext cx="481048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Campos completos, firma digital o manuscrita, sin errores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801410" y="4978479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21" name="Text 19"/>
          <p:cNvSpPr/>
          <p:nvPr/>
        </p:nvSpPr>
        <p:spPr>
          <a:xfrm>
            <a:off x="999887" y="5105162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Comprobante de Pago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4260533" y="5105162"/>
            <a:ext cx="415528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Recibo de derechos de trámite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8820150" y="5105162"/>
            <a:ext cx="48104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Pago oficial, referencia válida, fecha vigente</a:t>
            </a:r>
            <a:endParaRPr lang="en-US" sz="1550" dirty="0"/>
          </a:p>
        </p:txBody>
      </p:sp>
      <p:sp>
        <p:nvSpPr>
          <p:cNvPr id="24" name="Shape 22"/>
          <p:cNvSpPr/>
          <p:nvPr/>
        </p:nvSpPr>
        <p:spPr>
          <a:xfrm>
            <a:off x="801410" y="5549384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25" name="Text 23"/>
          <p:cNvSpPr/>
          <p:nvPr/>
        </p:nvSpPr>
        <p:spPr>
          <a:xfrm>
            <a:off x="999887" y="5676067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Datos Biográficos</a:t>
            </a:r>
            <a:endParaRPr lang="en-US" sz="1550" dirty="0"/>
          </a:p>
        </p:txBody>
      </p:sp>
      <p:sp>
        <p:nvSpPr>
          <p:cNvPr id="26" name="Text 24"/>
          <p:cNvSpPr/>
          <p:nvPr/>
        </p:nvSpPr>
        <p:spPr>
          <a:xfrm>
            <a:off x="4260533" y="5676067"/>
            <a:ext cx="415528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Información del autor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8820150" y="5676067"/>
            <a:ext cx="48104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CV académico, afiliación institucional, nacionalidad</a:t>
            </a:r>
            <a:endParaRPr lang="en-US" sz="1550" dirty="0"/>
          </a:p>
        </p:txBody>
      </p:sp>
      <p:sp>
        <p:nvSpPr>
          <p:cNvPr id="28" name="Shape 26"/>
          <p:cNvSpPr/>
          <p:nvPr/>
        </p:nvSpPr>
        <p:spPr>
          <a:xfrm>
            <a:off x="793790" y="6351151"/>
            <a:ext cx="13042821" cy="1160740"/>
          </a:xfrm>
          <a:prstGeom prst="roundRect">
            <a:avLst>
              <a:gd name="adj" fmla="val 7182"/>
            </a:avLst>
          </a:prstGeom>
          <a:solidFill>
            <a:srgbClr val="252528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2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48" y="6646426"/>
            <a:ext cx="248007" cy="198358"/>
          </a:xfrm>
          <a:prstGeom prst="rect">
            <a:avLst/>
          </a:prstGeom>
        </p:spPr>
      </p:pic>
      <p:sp>
        <p:nvSpPr>
          <p:cNvPr id="30" name="Text 27"/>
          <p:cNvSpPr/>
          <p:nvPr/>
        </p:nvSpPr>
        <p:spPr>
          <a:xfrm>
            <a:off x="1438513" y="6599039"/>
            <a:ext cx="1219973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Consejo:</a:t>
            </a:r>
            <a:r>
              <a:rPr lang="en-US" sz="15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Verifica que todos los documentos estén actualizados y coincidan exactamente con la información proporcionada en el formulario.</a:t>
            </a:r>
            <a:endParaRPr lang="en-US" sz="1550" dirty="0"/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41A91250-8487-BE12-627B-E3761037E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1292" y="7789128"/>
            <a:ext cx="2029108" cy="440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4374" y="484227"/>
            <a:ext cx="6173986" cy="550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Guía Digital: Registro en Línea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704374" y="1474708"/>
            <a:ext cx="2641759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Plataforma Oficial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04374" y="1980962"/>
            <a:ext cx="7761089" cy="563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 mayoría de países ofrecen sistemas de registro digital que simplifican y agilizan el proceso. Estas plataformas oficiales garantizan seguridad jurídica y trazabilidad completa.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704374" y="2742486"/>
            <a:ext cx="176093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3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74" y="3018830"/>
            <a:ext cx="3792498" cy="2286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04374" y="3152537"/>
            <a:ext cx="2518529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Crear Cuenta de Usuario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04374" y="3603784"/>
            <a:ext cx="3792498" cy="563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Regístrate con datos oficiales en la plataforma gubernamental correspondiente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4672965" y="2742486"/>
            <a:ext cx="176093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3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965" y="3018830"/>
            <a:ext cx="3792498" cy="2286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4672965" y="3152537"/>
            <a:ext cx="2595563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Seleccionar Tipo de Obra</a:t>
            </a:r>
            <a:endParaRPr lang="en-US" sz="1700" dirty="0"/>
          </a:p>
        </p:txBody>
      </p:sp>
      <p:sp>
        <p:nvSpPr>
          <p:cNvPr id="12" name="Text 8"/>
          <p:cNvSpPr/>
          <p:nvPr/>
        </p:nvSpPr>
        <p:spPr>
          <a:xfrm>
            <a:off x="4672965" y="3603784"/>
            <a:ext cx="3792498" cy="563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Elige la categoría específica de tu proyecto académico o investigativo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704374" y="4475321"/>
            <a:ext cx="176093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35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74" y="4716542"/>
            <a:ext cx="3792498" cy="2286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04374" y="4885373"/>
            <a:ext cx="2623661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Cargar Archivos Digitales</a:t>
            </a:r>
            <a:endParaRPr lang="en-US" sz="1700" dirty="0"/>
          </a:p>
        </p:txBody>
      </p:sp>
      <p:sp>
        <p:nvSpPr>
          <p:cNvPr id="16" name="Text 11"/>
          <p:cNvSpPr/>
          <p:nvPr/>
        </p:nvSpPr>
        <p:spPr>
          <a:xfrm>
            <a:off x="704374" y="5336619"/>
            <a:ext cx="3792498" cy="563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Sube la obra completa y documentos de soporte en formatos aceptados</a:t>
            </a:r>
            <a:endParaRPr lang="en-US" sz="1350" dirty="0"/>
          </a:p>
        </p:txBody>
      </p:sp>
      <p:sp>
        <p:nvSpPr>
          <p:cNvPr id="17" name="Text 12"/>
          <p:cNvSpPr/>
          <p:nvPr/>
        </p:nvSpPr>
        <p:spPr>
          <a:xfrm>
            <a:off x="4672965" y="4475321"/>
            <a:ext cx="176093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04</a:t>
            </a:r>
            <a:endParaRPr lang="en-US" sz="1350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965" y="4716542"/>
            <a:ext cx="3792498" cy="2286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4672965" y="4885373"/>
            <a:ext cx="2619256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Realizar Pago Electrónico</a:t>
            </a:r>
            <a:endParaRPr lang="en-US" sz="1700" dirty="0"/>
          </a:p>
        </p:txBody>
      </p:sp>
      <p:sp>
        <p:nvSpPr>
          <p:cNvPr id="20" name="Text 14"/>
          <p:cNvSpPr/>
          <p:nvPr/>
        </p:nvSpPr>
        <p:spPr>
          <a:xfrm>
            <a:off x="4672965" y="5336619"/>
            <a:ext cx="3792498" cy="563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Completa la transacción mediante los métodos de pago habilitados</a:t>
            </a:r>
            <a:endParaRPr lang="en-US" sz="1350" dirty="0"/>
          </a:p>
        </p:txBody>
      </p:sp>
      <p:sp>
        <p:nvSpPr>
          <p:cNvPr id="21" name="Text 15"/>
          <p:cNvSpPr/>
          <p:nvPr/>
        </p:nvSpPr>
        <p:spPr>
          <a:xfrm>
            <a:off x="704374" y="6208157"/>
            <a:ext cx="176093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05</a:t>
            </a:r>
            <a:endParaRPr lang="en-US" sz="1350" dirty="0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74" y="6414254"/>
            <a:ext cx="7761089" cy="2286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04374" y="6618208"/>
            <a:ext cx="2589371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Seguimiento de Solicitud</a:t>
            </a:r>
            <a:endParaRPr lang="en-US" sz="1700" dirty="0"/>
          </a:p>
        </p:txBody>
      </p:sp>
      <p:sp>
        <p:nvSpPr>
          <p:cNvPr id="24" name="Text 17"/>
          <p:cNvSpPr/>
          <p:nvPr/>
        </p:nvSpPr>
        <p:spPr>
          <a:xfrm>
            <a:off x="704374" y="7069455"/>
            <a:ext cx="7761089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Monitorea el estado del trámite a través del panel de usuario</a:t>
            </a:r>
            <a:endParaRPr lang="en-US" sz="1350" dirty="0"/>
          </a:p>
        </p:txBody>
      </p:sp>
      <p:pic>
        <p:nvPicPr>
          <p:cNvPr id="25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2660" y="1496735"/>
            <a:ext cx="5030867" cy="5030867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9166741" y="6725722"/>
            <a:ext cx="4766786" cy="845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El tiempo estimado de procesamiento varía entre 15 a 45 días hábiles, dependiendo de la complejidad de la obra y la carga de trabajo de la oficina.</a:t>
            </a:r>
            <a:endParaRPr lang="en-US" sz="1350" dirty="0"/>
          </a:p>
        </p:txBody>
      </p:sp>
      <p:sp>
        <p:nvSpPr>
          <p:cNvPr id="27" name="Shape 19"/>
          <p:cNvSpPr/>
          <p:nvPr/>
        </p:nvSpPr>
        <p:spPr>
          <a:xfrm>
            <a:off x="8902660" y="6725722"/>
            <a:ext cx="22860" cy="845106"/>
          </a:xfrm>
          <a:prstGeom prst="rect">
            <a:avLst/>
          </a:prstGeom>
          <a:solidFill>
            <a:srgbClr val="D5D5D8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1134BEC6-B71F-25B9-C800-7B4355C0B1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01292" y="7789128"/>
            <a:ext cx="2029108" cy="440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1045" y="509468"/>
            <a:ext cx="6732627" cy="578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Beneficios Legales del Registro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741045" y="1458873"/>
            <a:ext cx="6481524" cy="3189684"/>
          </a:xfrm>
          <a:prstGeom prst="roundRect">
            <a:avLst>
              <a:gd name="adj" fmla="val 3440"/>
            </a:avLst>
          </a:prstGeom>
          <a:solidFill>
            <a:srgbClr val="2A2A2D">
              <a:alpha val="95000"/>
            </a:srgbClr>
          </a:solidFill>
          <a:ln w="22860">
            <a:solidFill>
              <a:srgbClr val="D5D5D8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4" name="Shape 2"/>
          <p:cNvSpPr/>
          <p:nvPr/>
        </p:nvSpPr>
        <p:spPr>
          <a:xfrm>
            <a:off x="718185" y="1458873"/>
            <a:ext cx="91440" cy="3189684"/>
          </a:xfrm>
          <a:prstGeom prst="roundRect">
            <a:avLst>
              <a:gd name="adj" fmla="val 85096"/>
            </a:avLst>
          </a:prstGeom>
          <a:solidFill>
            <a:srgbClr val="D5D5D8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5" name="Text 3"/>
          <p:cNvSpPr/>
          <p:nvPr/>
        </p:nvSpPr>
        <p:spPr>
          <a:xfrm>
            <a:off x="1017746" y="1666994"/>
            <a:ext cx="333744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Protección Legal Robusta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017746" y="2125385"/>
            <a:ext cx="5996702" cy="1185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El registro proporciona una presunción legal de autoría que facilita significativamente los procesos judiciales en caso de disputas o infracciones. Los tribunales reconocen el certificado como prueba principal.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1017746" y="3421856"/>
            <a:ext cx="599670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Presunción legal de autoría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1017746" y="3782973"/>
            <a:ext cx="599670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Facilita procesos judiciales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1017746" y="4144089"/>
            <a:ext cx="599670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Reconocimiento oficial</a:t>
            </a:r>
            <a:endParaRPr lang="en-US" sz="1450" dirty="0"/>
          </a:p>
        </p:txBody>
      </p:sp>
      <p:sp>
        <p:nvSpPr>
          <p:cNvPr id="10" name="Shape 8"/>
          <p:cNvSpPr/>
          <p:nvPr/>
        </p:nvSpPr>
        <p:spPr>
          <a:xfrm>
            <a:off x="7407831" y="1458873"/>
            <a:ext cx="6481524" cy="3189684"/>
          </a:xfrm>
          <a:prstGeom prst="roundRect">
            <a:avLst>
              <a:gd name="adj" fmla="val 3440"/>
            </a:avLst>
          </a:prstGeom>
          <a:solidFill>
            <a:srgbClr val="2A2A2D">
              <a:alpha val="95000"/>
            </a:srgbClr>
          </a:solidFill>
          <a:ln w="22860">
            <a:solidFill>
              <a:srgbClr val="D5D5D8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1" name="Shape 9"/>
          <p:cNvSpPr/>
          <p:nvPr/>
        </p:nvSpPr>
        <p:spPr>
          <a:xfrm>
            <a:off x="7384971" y="1458873"/>
            <a:ext cx="91440" cy="3189684"/>
          </a:xfrm>
          <a:prstGeom prst="roundRect">
            <a:avLst>
              <a:gd name="adj" fmla="val 85096"/>
            </a:avLst>
          </a:prstGeom>
          <a:solidFill>
            <a:srgbClr val="D5D5D8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2" name="Text 10"/>
          <p:cNvSpPr/>
          <p:nvPr/>
        </p:nvSpPr>
        <p:spPr>
          <a:xfrm>
            <a:off x="7684532" y="1666994"/>
            <a:ext cx="391525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Prevención Efectiva del Plagio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7684532" y="2125385"/>
            <a:ext cx="5996702" cy="889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El registro establece una fecha oficial de creación que impide que terceros reclamen autoría posterior. Es especialmente valioso en el ámbito académico donde la originalidad es fundamental.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7684532" y="3125510"/>
            <a:ext cx="599670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Fecha oficial de creación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7684532" y="3486626"/>
            <a:ext cx="599670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Disuasión de infracciones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7684532" y="3847743"/>
            <a:ext cx="599670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Respaldo académico</a:t>
            </a:r>
            <a:endParaRPr lang="en-US" sz="1450" dirty="0"/>
          </a:p>
        </p:txBody>
      </p:sp>
      <p:sp>
        <p:nvSpPr>
          <p:cNvPr id="17" name="Shape 15"/>
          <p:cNvSpPr/>
          <p:nvPr/>
        </p:nvSpPr>
        <p:spPr>
          <a:xfrm>
            <a:off x="741045" y="4833818"/>
            <a:ext cx="6481524" cy="2893338"/>
          </a:xfrm>
          <a:prstGeom prst="roundRect">
            <a:avLst>
              <a:gd name="adj" fmla="val 3792"/>
            </a:avLst>
          </a:prstGeom>
          <a:solidFill>
            <a:srgbClr val="2A2A2D">
              <a:alpha val="95000"/>
            </a:srgbClr>
          </a:solidFill>
          <a:ln w="22860">
            <a:solidFill>
              <a:srgbClr val="D5D5D8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8" name="Shape 16"/>
          <p:cNvSpPr/>
          <p:nvPr/>
        </p:nvSpPr>
        <p:spPr>
          <a:xfrm>
            <a:off x="718185" y="4833818"/>
            <a:ext cx="91440" cy="2893338"/>
          </a:xfrm>
          <a:prstGeom prst="roundRect">
            <a:avLst>
              <a:gd name="adj" fmla="val 85096"/>
            </a:avLst>
          </a:prstGeom>
          <a:solidFill>
            <a:srgbClr val="D5D5D8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9" name="Text 17"/>
          <p:cNvSpPr/>
          <p:nvPr/>
        </p:nvSpPr>
        <p:spPr>
          <a:xfrm>
            <a:off x="1017746" y="5041940"/>
            <a:ext cx="3681055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Oportunidades Comerciales</a:t>
            </a:r>
            <a:endParaRPr lang="en-US" sz="2150" dirty="0"/>
          </a:p>
        </p:txBody>
      </p:sp>
      <p:sp>
        <p:nvSpPr>
          <p:cNvPr id="20" name="Text 18"/>
          <p:cNvSpPr/>
          <p:nvPr/>
        </p:nvSpPr>
        <p:spPr>
          <a:xfrm>
            <a:off x="1017746" y="5500330"/>
            <a:ext cx="5996702" cy="889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El registro permite licenciar, ceder o comercializar la obra de manera segura. Es esencial para publicaciones, traducciones o adaptaciones que generen ingresos económicos.</a:t>
            </a:r>
            <a:endParaRPr lang="en-US" sz="1450" dirty="0"/>
          </a:p>
        </p:txBody>
      </p:sp>
      <p:sp>
        <p:nvSpPr>
          <p:cNvPr id="21" name="Text 19"/>
          <p:cNvSpPr/>
          <p:nvPr/>
        </p:nvSpPr>
        <p:spPr>
          <a:xfrm>
            <a:off x="1017746" y="6500455"/>
            <a:ext cx="599670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Licenciamiento seguro</a:t>
            </a:r>
            <a:endParaRPr lang="en-US" sz="1450" dirty="0"/>
          </a:p>
        </p:txBody>
      </p:sp>
      <p:sp>
        <p:nvSpPr>
          <p:cNvPr id="22" name="Text 20"/>
          <p:cNvSpPr/>
          <p:nvPr/>
        </p:nvSpPr>
        <p:spPr>
          <a:xfrm>
            <a:off x="1017746" y="6861572"/>
            <a:ext cx="599670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Cesión de derechos</a:t>
            </a:r>
            <a:endParaRPr lang="en-US" sz="1450" dirty="0"/>
          </a:p>
        </p:txBody>
      </p:sp>
      <p:sp>
        <p:nvSpPr>
          <p:cNvPr id="23" name="Text 21"/>
          <p:cNvSpPr/>
          <p:nvPr/>
        </p:nvSpPr>
        <p:spPr>
          <a:xfrm>
            <a:off x="1017746" y="7222688"/>
            <a:ext cx="599670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Generación de regalías</a:t>
            </a:r>
            <a:endParaRPr lang="en-US" sz="1450" dirty="0"/>
          </a:p>
        </p:txBody>
      </p:sp>
      <p:sp>
        <p:nvSpPr>
          <p:cNvPr id="24" name="Shape 22"/>
          <p:cNvSpPr/>
          <p:nvPr/>
        </p:nvSpPr>
        <p:spPr>
          <a:xfrm>
            <a:off x="7407831" y="4833818"/>
            <a:ext cx="6481524" cy="2893338"/>
          </a:xfrm>
          <a:prstGeom prst="roundRect">
            <a:avLst>
              <a:gd name="adj" fmla="val 3792"/>
            </a:avLst>
          </a:prstGeom>
          <a:solidFill>
            <a:srgbClr val="2A2A2D">
              <a:alpha val="95000"/>
            </a:srgbClr>
          </a:solidFill>
          <a:ln w="22860">
            <a:solidFill>
              <a:srgbClr val="D5D5D8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25" name="Shape 23"/>
          <p:cNvSpPr/>
          <p:nvPr/>
        </p:nvSpPr>
        <p:spPr>
          <a:xfrm>
            <a:off x="7384971" y="4833818"/>
            <a:ext cx="91440" cy="2893338"/>
          </a:xfrm>
          <a:prstGeom prst="roundRect">
            <a:avLst>
              <a:gd name="adj" fmla="val 85096"/>
            </a:avLst>
          </a:prstGeom>
          <a:solidFill>
            <a:srgbClr val="D5D5D8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26" name="Text 24"/>
          <p:cNvSpPr/>
          <p:nvPr/>
        </p:nvSpPr>
        <p:spPr>
          <a:xfrm>
            <a:off x="7684532" y="5041940"/>
            <a:ext cx="2778919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Validez Internacional</a:t>
            </a:r>
            <a:endParaRPr lang="en-US" sz="2150" dirty="0"/>
          </a:p>
        </p:txBody>
      </p:sp>
      <p:sp>
        <p:nvSpPr>
          <p:cNvPr id="27" name="Text 25"/>
          <p:cNvSpPr/>
          <p:nvPr/>
        </p:nvSpPr>
        <p:spPr>
          <a:xfrm>
            <a:off x="7684532" y="5500330"/>
            <a:ext cx="5996702" cy="889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Gracias al Convenio de Berna, el registro nacional proporciona protección automática en más de 170 países, facilitando la protección global de la obra intelectual.</a:t>
            </a:r>
            <a:endParaRPr lang="en-US" sz="1450" dirty="0"/>
          </a:p>
        </p:txBody>
      </p:sp>
      <p:sp>
        <p:nvSpPr>
          <p:cNvPr id="28" name="Text 26"/>
          <p:cNvSpPr/>
          <p:nvPr/>
        </p:nvSpPr>
        <p:spPr>
          <a:xfrm>
            <a:off x="7684532" y="6500455"/>
            <a:ext cx="599670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Protección en 170+ países</a:t>
            </a:r>
            <a:endParaRPr lang="en-US" sz="1450" dirty="0"/>
          </a:p>
        </p:txBody>
      </p:sp>
      <p:sp>
        <p:nvSpPr>
          <p:cNvPr id="29" name="Text 27"/>
          <p:cNvSpPr/>
          <p:nvPr/>
        </p:nvSpPr>
        <p:spPr>
          <a:xfrm>
            <a:off x="7684532" y="6861572"/>
            <a:ext cx="599670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Reconocimiento automático</a:t>
            </a:r>
            <a:endParaRPr lang="en-US" sz="1450" dirty="0"/>
          </a:p>
        </p:txBody>
      </p:sp>
      <p:sp>
        <p:nvSpPr>
          <p:cNvPr id="30" name="Text 28"/>
          <p:cNvSpPr/>
          <p:nvPr/>
        </p:nvSpPr>
        <p:spPr>
          <a:xfrm>
            <a:off x="7684532" y="7222688"/>
            <a:ext cx="599670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Validez transfronteriza</a:t>
            </a:r>
            <a:endParaRPr lang="en-US" sz="1450" dirty="0"/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68CB368C-8962-54E6-C795-4E53769A9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1292" y="7789128"/>
            <a:ext cx="2029108" cy="440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7348" y="472559"/>
            <a:ext cx="5201841" cy="536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Oficinas Oficiales por País</a:t>
            </a:r>
            <a:endParaRPr lang="en-US" sz="3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48" y="1353145"/>
            <a:ext cx="3152775" cy="31527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87348" y="4677728"/>
            <a:ext cx="2148007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México - INDAUTOR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687348" y="5049322"/>
            <a:ext cx="3152775" cy="549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Instituto Nacional del Derecho de Autor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687348" y="5702022"/>
            <a:ext cx="3152775" cy="1373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Plataforma digital completa con registro en línea, seguimiento de trámites y certificación electrónica. Procesamiento promedio: 20 días hábiles.</a:t>
            </a:r>
            <a:endParaRPr lang="en-US" sz="13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912" y="1353145"/>
            <a:ext cx="3152894" cy="315289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054912" y="4677847"/>
            <a:ext cx="2148007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Colombia - DNDA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4054912" y="5049441"/>
            <a:ext cx="3152894" cy="549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Dirección Nacional de Derecho de Autor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4054912" y="5702141"/>
            <a:ext cx="3152894" cy="1099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Sistema integrado de registro con validación técnica especializada. Ofrece asesoría gratuita para autores académicos.</a:t>
            </a:r>
            <a:endParaRPr lang="en-US" sz="13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2594" y="1353145"/>
            <a:ext cx="3152775" cy="315277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22594" y="4677728"/>
            <a:ext cx="3034189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España - Ministerio de Cultura</a:t>
            </a:r>
            <a:endParaRPr lang="en-US" sz="1650" dirty="0"/>
          </a:p>
        </p:txBody>
      </p:sp>
      <p:sp>
        <p:nvSpPr>
          <p:cNvPr id="13" name="Text 8"/>
          <p:cNvSpPr/>
          <p:nvPr/>
        </p:nvSpPr>
        <p:spPr>
          <a:xfrm>
            <a:off x="7422594" y="5049322"/>
            <a:ext cx="3152775" cy="549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Registro General de la Propiedad Intelectual</a:t>
            </a:r>
            <a:endParaRPr lang="en-US" sz="1350" dirty="0"/>
          </a:p>
        </p:txBody>
      </p:sp>
      <p:sp>
        <p:nvSpPr>
          <p:cNvPr id="14" name="Text 9"/>
          <p:cNvSpPr/>
          <p:nvPr/>
        </p:nvSpPr>
        <p:spPr>
          <a:xfrm>
            <a:off x="7422594" y="5702022"/>
            <a:ext cx="3152775" cy="824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Procedimiento armonizado con normativas europeas. Reconocimiento automático en toda la Unión Europea.</a:t>
            </a:r>
            <a:endParaRPr lang="en-US" sz="135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0158" y="1353145"/>
            <a:ext cx="3152894" cy="3152894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0790158" y="4677847"/>
            <a:ext cx="2148007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Argentina - DNDA</a:t>
            </a:r>
            <a:endParaRPr lang="en-US" sz="1650" dirty="0"/>
          </a:p>
        </p:txBody>
      </p:sp>
      <p:sp>
        <p:nvSpPr>
          <p:cNvPr id="17" name="Text 11"/>
          <p:cNvSpPr/>
          <p:nvPr/>
        </p:nvSpPr>
        <p:spPr>
          <a:xfrm>
            <a:off x="10790158" y="5049441"/>
            <a:ext cx="3152894" cy="549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Dirección Nacional del Derecho de Autor</a:t>
            </a:r>
            <a:endParaRPr lang="en-US" sz="1350" dirty="0"/>
          </a:p>
        </p:txBody>
      </p:sp>
      <p:sp>
        <p:nvSpPr>
          <p:cNvPr id="18" name="Text 12"/>
          <p:cNvSpPr/>
          <p:nvPr/>
        </p:nvSpPr>
        <p:spPr>
          <a:xfrm>
            <a:off x="10790158" y="5702141"/>
            <a:ext cx="3152894" cy="824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Sistema moderno con notificaciones automáticas y certificación digital. Integración con universidades públicas.</a:t>
            </a:r>
            <a:endParaRPr lang="en-US" sz="1350" dirty="0"/>
          </a:p>
        </p:txBody>
      </p:sp>
      <p:sp>
        <p:nvSpPr>
          <p:cNvPr id="19" name="Shape 13"/>
          <p:cNvSpPr/>
          <p:nvPr/>
        </p:nvSpPr>
        <p:spPr>
          <a:xfrm>
            <a:off x="687348" y="7269242"/>
            <a:ext cx="10102810" cy="729972"/>
          </a:xfrm>
          <a:prstGeom prst="roundRect">
            <a:avLst>
              <a:gd name="adj" fmla="val 9887"/>
            </a:avLst>
          </a:prstGeom>
          <a:solidFill>
            <a:srgbClr val="252528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155" y="7531656"/>
            <a:ext cx="214789" cy="171807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245751" y="7483912"/>
            <a:ext cx="12525494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Recomendación:</a:t>
            </a:r>
            <a:r>
              <a:rPr lang="en-US" sz="13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Consulta siempre la página oficial de tu país para verificar requisitos actualizados y tarifas vigentes.</a:t>
            </a:r>
            <a:endParaRPr lang="en-US" sz="1350" dirty="0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9ED3BA7C-99EB-C316-9EF6-2EE0C0E0AB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01292" y="7789128"/>
            <a:ext cx="2029108" cy="440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1370" y="330875"/>
            <a:ext cx="4911923" cy="375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Conclusiones y Consejos Prácticos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481370" y="1007626"/>
            <a:ext cx="2057876" cy="225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Puntos Clave a Recordar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481370" y="1368623"/>
            <a:ext cx="270748" cy="270748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5" name="Text 3"/>
          <p:cNvSpPr/>
          <p:nvPr/>
        </p:nvSpPr>
        <p:spPr>
          <a:xfrm>
            <a:off x="872371" y="1409938"/>
            <a:ext cx="1504236" cy="187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Registro Temprano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872371" y="1718072"/>
            <a:ext cx="6296025" cy="192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Registra tu obra tan pronto como esté completa para asegurar la máxima protección legal</a:t>
            </a:r>
            <a:endParaRPr lang="en-US" sz="900" dirty="0"/>
          </a:p>
        </p:txBody>
      </p:sp>
      <p:sp>
        <p:nvSpPr>
          <p:cNvPr id="7" name="Shape 5"/>
          <p:cNvSpPr/>
          <p:nvPr/>
        </p:nvSpPr>
        <p:spPr>
          <a:xfrm>
            <a:off x="481370" y="2151221"/>
            <a:ext cx="270748" cy="270748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8" name="Text 6"/>
          <p:cNvSpPr/>
          <p:nvPr/>
        </p:nvSpPr>
        <p:spPr>
          <a:xfrm>
            <a:off x="872371" y="2192536"/>
            <a:ext cx="1869877" cy="187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Documentación Completa</a:t>
            </a:r>
            <a:endParaRPr lang="en-US" sz="1150" dirty="0"/>
          </a:p>
        </p:txBody>
      </p:sp>
      <p:sp>
        <p:nvSpPr>
          <p:cNvPr id="9" name="Text 7"/>
          <p:cNvSpPr/>
          <p:nvPr/>
        </p:nvSpPr>
        <p:spPr>
          <a:xfrm>
            <a:off x="872371" y="2500670"/>
            <a:ext cx="6296025" cy="192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Asegúrate de que todos los requisitos estén correctamente cumplimentados antes de enviar</a:t>
            </a:r>
            <a:endParaRPr lang="en-US" sz="900" dirty="0"/>
          </a:p>
        </p:txBody>
      </p:sp>
      <p:sp>
        <p:nvSpPr>
          <p:cNvPr id="10" name="Shape 8"/>
          <p:cNvSpPr/>
          <p:nvPr/>
        </p:nvSpPr>
        <p:spPr>
          <a:xfrm>
            <a:off x="481370" y="2933819"/>
            <a:ext cx="270748" cy="270748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1" name="Text 9"/>
          <p:cNvSpPr/>
          <p:nvPr/>
        </p:nvSpPr>
        <p:spPr>
          <a:xfrm>
            <a:off x="872371" y="2975134"/>
            <a:ext cx="1504236" cy="187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Seguimiento Activo</a:t>
            </a:r>
            <a:endParaRPr lang="en-US" sz="1150" dirty="0"/>
          </a:p>
        </p:txBody>
      </p:sp>
      <p:sp>
        <p:nvSpPr>
          <p:cNvPr id="12" name="Text 10"/>
          <p:cNvSpPr/>
          <p:nvPr/>
        </p:nvSpPr>
        <p:spPr>
          <a:xfrm>
            <a:off x="872371" y="3283268"/>
            <a:ext cx="6296025" cy="192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Monitorea regularmente el estado de tu solicitud a través de las plataformas oficiales</a:t>
            </a:r>
            <a:endParaRPr lang="en-US" sz="90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624" y="1022747"/>
            <a:ext cx="6687026" cy="6687026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481370" y="4114800"/>
            <a:ext cx="6506528" cy="385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El registro de derechos de autor es una inversión fundamental en tu carrera académica y profesional. Protege tu trabajo intelectual desde el primer día.</a:t>
            </a:r>
            <a:endParaRPr lang="en-US" sz="900" dirty="0"/>
          </a:p>
        </p:txBody>
      </p:sp>
      <p:sp>
        <p:nvSpPr>
          <p:cNvPr id="15" name="Shape 12"/>
          <p:cNvSpPr/>
          <p:nvPr/>
        </p:nvSpPr>
        <p:spPr>
          <a:xfrm>
            <a:off x="385623" y="4114800"/>
            <a:ext cx="15240" cy="385048"/>
          </a:xfrm>
          <a:prstGeom prst="rect">
            <a:avLst/>
          </a:prstGeom>
          <a:solidFill>
            <a:srgbClr val="D5D5D8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6" name="Text 13"/>
          <p:cNvSpPr/>
          <p:nvPr/>
        </p:nvSpPr>
        <p:spPr>
          <a:xfrm>
            <a:off x="7469624" y="8365569"/>
            <a:ext cx="2255877" cy="187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Próximos Pasos Recomendados</a:t>
            </a:r>
            <a:endParaRPr lang="en-US" sz="1150" dirty="0"/>
          </a:p>
        </p:txBody>
      </p:sp>
      <p:sp>
        <p:nvSpPr>
          <p:cNvPr id="17" name="Text 14"/>
          <p:cNvSpPr/>
          <p:nvPr/>
        </p:nvSpPr>
        <p:spPr>
          <a:xfrm>
            <a:off x="7469624" y="8673703"/>
            <a:ext cx="6687026" cy="192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Identifica la oficina oficial de tu país</a:t>
            </a:r>
            <a:endParaRPr lang="en-US" sz="900" dirty="0"/>
          </a:p>
        </p:txBody>
      </p:sp>
      <p:sp>
        <p:nvSpPr>
          <p:cNvPr id="18" name="Text 15"/>
          <p:cNvSpPr/>
          <p:nvPr/>
        </p:nvSpPr>
        <p:spPr>
          <a:xfrm>
            <a:off x="7469624" y="8908256"/>
            <a:ext cx="6687026" cy="192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Prepara toda la documentación necesaria</a:t>
            </a:r>
            <a:endParaRPr lang="en-US" sz="900" dirty="0"/>
          </a:p>
        </p:txBody>
      </p:sp>
      <p:sp>
        <p:nvSpPr>
          <p:cNvPr id="19" name="Text 16"/>
          <p:cNvSpPr/>
          <p:nvPr/>
        </p:nvSpPr>
        <p:spPr>
          <a:xfrm>
            <a:off x="7469624" y="9142809"/>
            <a:ext cx="6687026" cy="192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Inicia el proceso de registro inmediatamente</a:t>
            </a:r>
            <a:endParaRPr lang="en-US" sz="900" dirty="0"/>
          </a:p>
        </p:txBody>
      </p:sp>
      <p:sp>
        <p:nvSpPr>
          <p:cNvPr id="20" name="Text 17"/>
          <p:cNvSpPr/>
          <p:nvPr/>
        </p:nvSpPr>
        <p:spPr>
          <a:xfrm>
            <a:off x="7469624" y="9377363"/>
            <a:ext cx="6687026" cy="192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Considera consultar con un especialista en propiedad intelectual</a:t>
            </a:r>
            <a:endParaRPr lang="en-US" sz="900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0AC69153-4413-483F-EDC4-FF15D6C0A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1292" y="7789128"/>
            <a:ext cx="2029108" cy="440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1001</Words>
  <Application>Microsoft Office PowerPoint</Application>
  <PresentationFormat>Personalizado</PresentationFormat>
  <Paragraphs>138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Instrument Sans Medium</vt:lpstr>
      <vt:lpstr>Arial</vt:lpstr>
      <vt:lpstr>Instrument Sans Semi Bold</vt:lpstr>
      <vt:lpstr>Instrument Sans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99A_95271024470</cp:lastModifiedBy>
  <cp:revision>3</cp:revision>
  <dcterms:created xsi:type="dcterms:W3CDTF">2025-09-23T14:51:32Z</dcterms:created>
  <dcterms:modified xsi:type="dcterms:W3CDTF">2025-09-23T14:55:59Z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c111285-cafa-4fc9-8a9a-bd902089b24f_Enabled">
    <vt:lpwstr>true</vt:lpwstr>
  </property>
  <property fmtid="{D5CDD505-2E9C-101B-9397-08002B2CF9AE}" pid="3" name="MSIP_Label_fc111285-cafa-4fc9-8a9a-bd902089b24f_SetDate">
    <vt:lpwstr>2025-09-23T14:53:16Z</vt:lpwstr>
  </property>
  <property fmtid="{D5CDD505-2E9C-101B-9397-08002B2CF9AE}" pid="4" name="MSIP_Label_fc111285-cafa-4fc9-8a9a-bd902089b24f_Method">
    <vt:lpwstr>Privileged</vt:lpwstr>
  </property>
  <property fmtid="{D5CDD505-2E9C-101B-9397-08002B2CF9AE}" pid="5" name="MSIP_Label_fc111285-cafa-4fc9-8a9a-bd902089b24f_Name">
    <vt:lpwstr>Public</vt:lpwstr>
  </property>
  <property fmtid="{D5CDD505-2E9C-101B-9397-08002B2CF9AE}" pid="6" name="MSIP_Label_fc111285-cafa-4fc9-8a9a-bd902089b24f_SiteId">
    <vt:lpwstr>cbc2c381-2f2e-4d93-91d1-506c9316ace7</vt:lpwstr>
  </property>
  <property fmtid="{D5CDD505-2E9C-101B-9397-08002B2CF9AE}" pid="7" name="MSIP_Label_fc111285-cafa-4fc9-8a9a-bd902089b24f_ActionId">
    <vt:lpwstr>7029604a-6695-41b7-b874-f1ba127bb611</vt:lpwstr>
  </property>
  <property fmtid="{D5CDD505-2E9C-101B-9397-08002B2CF9AE}" pid="8" name="MSIP_Label_fc111285-cafa-4fc9-8a9a-bd902089b24f_ContentBits">
    <vt:lpwstr>0</vt:lpwstr>
  </property>
  <property fmtid="{D5CDD505-2E9C-101B-9397-08002B2CF9AE}" pid="9" name="MSIP_Label_fc111285-cafa-4fc9-8a9a-bd902089b24f_Tag">
    <vt:lpwstr>10, 0, 1, 1</vt:lpwstr>
  </property>
</Properties>
</file>